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58"/>
  </p:notesMasterIdLst>
  <p:sldIdLst>
    <p:sldId id="256" r:id="rId2"/>
    <p:sldId id="265" r:id="rId3"/>
    <p:sldId id="268" r:id="rId4"/>
    <p:sldId id="333" r:id="rId5"/>
    <p:sldId id="269" r:id="rId6"/>
    <p:sldId id="270" r:id="rId7"/>
    <p:sldId id="264" r:id="rId8"/>
    <p:sldId id="271" r:id="rId9"/>
    <p:sldId id="272" r:id="rId10"/>
    <p:sldId id="273" r:id="rId11"/>
    <p:sldId id="274" r:id="rId12"/>
    <p:sldId id="275" r:id="rId13"/>
    <p:sldId id="283" r:id="rId14"/>
    <p:sldId id="284" r:id="rId15"/>
    <p:sldId id="285" r:id="rId16"/>
    <p:sldId id="286" r:id="rId17"/>
    <p:sldId id="307" r:id="rId18"/>
    <p:sldId id="306" r:id="rId19"/>
    <p:sldId id="321" r:id="rId20"/>
    <p:sldId id="281" r:id="rId21"/>
    <p:sldId id="276" r:id="rId22"/>
    <p:sldId id="278" r:id="rId23"/>
    <p:sldId id="279" r:id="rId24"/>
    <p:sldId id="280" r:id="rId25"/>
    <p:sldId id="282" r:id="rId26"/>
    <p:sldId id="287" r:id="rId27"/>
    <p:sldId id="288" r:id="rId28"/>
    <p:sldId id="289" r:id="rId29"/>
    <p:sldId id="290" r:id="rId30"/>
    <p:sldId id="326" r:id="rId31"/>
    <p:sldId id="291" r:id="rId32"/>
    <p:sldId id="312" r:id="rId33"/>
    <p:sldId id="327" r:id="rId34"/>
    <p:sldId id="328" r:id="rId35"/>
    <p:sldId id="311" r:id="rId36"/>
    <p:sldId id="292" r:id="rId37"/>
    <p:sldId id="293" r:id="rId38"/>
    <p:sldId id="294" r:id="rId39"/>
    <p:sldId id="295" r:id="rId40"/>
    <p:sldId id="297" r:id="rId41"/>
    <p:sldId id="315" r:id="rId42"/>
    <p:sldId id="308" r:id="rId43"/>
    <p:sldId id="298" r:id="rId44"/>
    <p:sldId id="301" r:id="rId45"/>
    <p:sldId id="300" r:id="rId46"/>
    <p:sldId id="302" r:id="rId47"/>
    <p:sldId id="314" r:id="rId48"/>
    <p:sldId id="336" r:id="rId49"/>
    <p:sldId id="337" r:id="rId50"/>
    <p:sldId id="338" r:id="rId51"/>
    <p:sldId id="339" r:id="rId52"/>
    <p:sldId id="310" r:id="rId53"/>
    <p:sldId id="334" r:id="rId54"/>
    <p:sldId id="330" r:id="rId55"/>
    <p:sldId id="331" r:id="rId56"/>
    <p:sldId id="33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02.10.2023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27443-1739-3061-75A7-774B54F6BCB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8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1908313"/>
            <a:ext cx="10250800" cy="11952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 dirty="0" err="1">
                <a:latin typeface="Arial" panose="020B0604020202020204" pitchFamily="34" charset="0"/>
              </a:rPr>
              <a:t>Unabalanced</a:t>
            </a:r>
            <a:r>
              <a:rPr lang="en-GB" sz="4667" dirty="0">
                <a:latin typeface="Arial" panose="020B0604020202020204" pitchFamily="34" charset="0"/>
              </a:rPr>
              <a:t> Dataset Problem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 dirty="0" err="1">
                <a:latin typeface="Arial" panose="020B0604020202020204" pitchFamily="34" charset="0"/>
              </a:rPr>
              <a:t>Dr.</a:t>
            </a:r>
            <a:r>
              <a:rPr lang="en-GB" sz="2933" dirty="0">
                <a:latin typeface="Arial" panose="020B0604020202020204" pitchFamily="34" charset="0"/>
              </a:rPr>
              <a:t> U. Michelucci</a:t>
            </a:r>
          </a:p>
          <a:p>
            <a:pPr algn="ctr">
              <a:spcBef>
                <a:spcPts val="0"/>
              </a:spcBef>
            </a:pPr>
            <a:r>
              <a:rPr lang="en-GB" sz="2933" dirty="0">
                <a:latin typeface="Arial" panose="020B0604020202020204" pitchFamily="34" charset="0"/>
                <a:hlinkClick r:id="rId3"/>
              </a:rPr>
              <a:t>umberto.Michelucci@toelt.ai</a:t>
            </a:r>
            <a:r>
              <a:rPr lang="en-GB" sz="2933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3132057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2384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25033" y="1690688"/>
            <a:ext cx="4742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>
              <a:latin typeface="Franklin Gothic Book" panose="020B0503020102020204" pitchFamily="34" charset="0"/>
            </a:endParaRPr>
          </a:p>
          <a:p>
            <a:r>
              <a:rPr lang="en-GB" sz="3200" b="1">
                <a:latin typeface="Franklin Gothic Book" panose="020B0503020102020204" pitchFamily="34" charset="0"/>
              </a:rPr>
              <a:t>Number 1s</a:t>
            </a:r>
            <a:r>
              <a:rPr lang="en-GB" sz="320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>
                <a:latin typeface="Franklin Gothic Book" panose="020B0503020102020204" pitchFamily="34" charset="0"/>
              </a:rPr>
              <a:t>Number 0,2,3,4,5,6,7,8,9</a:t>
            </a:r>
            <a:r>
              <a:rPr lang="en-GB" sz="3200">
                <a:latin typeface="Franklin Gothic Book" panose="020B0503020102020204" pitchFamily="34" charset="0"/>
              </a:rPr>
              <a:t>: ca. 53258 (88.8%)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6-C362-DE12-AD4B-B7836B7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571B-B29B-2475-CFAD-487BDD51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 </a:t>
            </a:r>
            <a:r>
              <a:rPr lang="en-GB" b="1"/>
              <a:t>ROC curve</a:t>
            </a:r>
            <a:r>
              <a:rPr lang="en-GB"/>
              <a:t> (</a:t>
            </a:r>
            <a:r>
              <a:rPr lang="en-GB" b="1"/>
              <a:t>receiver operating characteristic curve</a:t>
            </a:r>
            <a:r>
              <a:rPr lang="en-GB"/>
              <a:t>) is a graph showing the performance of a classification model at all classification thresholds. This curve plots two parameters: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True Positive Rate (TPR)</a:t>
            </a:r>
          </a:p>
          <a:p>
            <a:r>
              <a:rPr lang="en-GB"/>
              <a:t>False Positive Rate (FPR)</a:t>
            </a:r>
          </a:p>
          <a:p>
            <a:endParaRPr lang="en-CH"/>
          </a:p>
          <a:p>
            <a:pPr marL="0" indent="0">
              <a:buNone/>
            </a:pPr>
            <a:r>
              <a:rPr lang="en-GB"/>
              <a:t>H</a:t>
            </a:r>
            <a:r>
              <a:rPr lang="en-CH"/>
              <a:t>ow can we draw the curve? A model has only one value for TPR and FPR!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639A-D6F3-02BE-95BF-F5EF4790F631}"/>
              </a:ext>
            </a:extLst>
          </p:cNvPr>
          <p:cNvSpPr txBox="1"/>
          <p:nvPr/>
        </p:nvSpPr>
        <p:spPr>
          <a:xfrm>
            <a:off x="207816" y="6488668"/>
            <a:ext cx="1032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https://developers.google.com/machine-learning/crash-course/classification/roc-and-auc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053E0-928C-6190-816E-84C1F547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752" y="4212569"/>
            <a:ext cx="3408218" cy="660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6A4F6-19DA-2709-4F5D-CBD9E055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752" y="3221414"/>
            <a:ext cx="350520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6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Let us suppose we have a model that has, as output,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being in class 1.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input observation is classified according to the following rule</a:t>
                </a:r>
                <a:r>
                  <a:rPr lang="en-CH" baseline="30000"/>
                  <a:t>1)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With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CH"/>
                  <a:t> is a real number. Normally one chooses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CH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497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24F03-EA02-0FFB-74F5-A3F3D528AD3A}"/>
              </a:ext>
            </a:extLst>
          </p:cNvPr>
          <p:cNvSpPr txBox="1"/>
          <p:nvPr/>
        </p:nvSpPr>
        <p:spPr>
          <a:xfrm>
            <a:off x="89362" y="6423952"/>
            <a:ext cx="922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aseline="30000"/>
              <a:t>1) </a:t>
            </a:r>
            <a:r>
              <a:rPr lang="en-CH"/>
              <a:t>For the more mathematical savy of you, this is the translated H</a:t>
            </a:r>
            <a:r>
              <a:rPr lang="en-GB"/>
              <a:t>e</a:t>
            </a:r>
            <a:r>
              <a:rPr lang="en-CH"/>
              <a:t>aviside step function.</a:t>
            </a:r>
          </a:p>
        </p:txBody>
      </p:sp>
    </p:spTree>
    <p:extLst>
      <p:ext uri="{BB962C8B-B14F-4D97-AF65-F5344CB8AC3E}">
        <p14:creationId xmlns:p14="http://schemas.microsoft.com/office/powerpoint/2010/main" val="217398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/>
          <a:lstStyle/>
          <a:p>
            <a:r>
              <a:rPr lang="en-CH"/>
              <a:t>ROC Curve (III)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For each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one get a value of TPR</a:t>
                </a:r>
                <a14:m>
                  <m:oMath xmlns:m="http://schemas.openxmlformats.org/officeDocument/2006/math">
                    <m:r>
                      <a:rPr lang="de-CH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. 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ROC curve is obtained by plotting TPR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by varying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from 0 to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  <a:blipFill>
                <a:blip r:embed="rId2"/>
                <a:stretch>
                  <a:fillRect l="-1206" t="-7534" b="-20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6" y="3518044"/>
            <a:ext cx="3769439" cy="2707551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9439" h="2707551">
                <a:moveTo>
                  <a:pt x="0" y="2707551"/>
                </a:moveTo>
                <a:cubicBezTo>
                  <a:pt x="15240" y="2427689"/>
                  <a:pt x="30480" y="2147827"/>
                  <a:pt x="116378" y="1859653"/>
                </a:cubicBezTo>
                <a:cubicBezTo>
                  <a:pt x="202276" y="1571479"/>
                  <a:pt x="278476" y="1234813"/>
                  <a:pt x="515389" y="978504"/>
                </a:cubicBezTo>
                <a:cubicBezTo>
                  <a:pt x="752302" y="722195"/>
                  <a:pt x="1054331" y="479740"/>
                  <a:pt x="1537855" y="321798"/>
                </a:cubicBezTo>
                <a:cubicBezTo>
                  <a:pt x="2021379" y="163856"/>
                  <a:pt x="3045229" y="80729"/>
                  <a:pt x="3416531" y="30853"/>
                </a:cubicBezTo>
                <a:cubicBezTo>
                  <a:pt x="3787833" y="-19023"/>
                  <a:pt x="3776749" y="1758"/>
                  <a:pt x="3765666" y="225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5" grpId="0" animBg="1"/>
      <p:bldP spid="26" grpId="0"/>
      <p:bldP spid="30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>
            <a:noAutofit/>
          </a:bodyPr>
          <a:lstStyle/>
          <a:p>
            <a:r>
              <a:rPr lang="en-CH" sz="3600"/>
              <a:t>ROC Curve (IV) – AUC (Area Under the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/>
                  <a:t>To get a general metric on all possible cases (or possible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), the area under the curve (indicated with A) is often given as a metric.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  <a:blipFill>
                <a:blip r:embed="rId2"/>
                <a:stretch>
                  <a:fillRect l="-1206" t="-9524" r="-2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7" y="3514065"/>
            <a:ext cx="3787946" cy="2711530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  <a:gd name="connsiteX0" fmla="*/ 0 w 3761835"/>
              <a:gd name="connsiteY0" fmla="*/ 2711530 h 2711530"/>
              <a:gd name="connsiteX1" fmla="*/ 116378 w 3761835"/>
              <a:gd name="connsiteY1" fmla="*/ 1863632 h 2711530"/>
              <a:gd name="connsiteX2" fmla="*/ 515389 w 3761835"/>
              <a:gd name="connsiteY2" fmla="*/ 982483 h 2711530"/>
              <a:gd name="connsiteX3" fmla="*/ 1537855 w 3761835"/>
              <a:gd name="connsiteY3" fmla="*/ 325777 h 2711530"/>
              <a:gd name="connsiteX4" fmla="*/ 3416531 w 3761835"/>
              <a:gd name="connsiteY4" fmla="*/ 34832 h 2711530"/>
              <a:gd name="connsiteX5" fmla="*/ 3757354 w 3761835"/>
              <a:gd name="connsiteY5" fmla="*/ 18206 h 2711530"/>
              <a:gd name="connsiteX0" fmla="*/ 0 w 3787946"/>
              <a:gd name="connsiteY0" fmla="*/ 2711530 h 2711530"/>
              <a:gd name="connsiteX1" fmla="*/ 116378 w 3787946"/>
              <a:gd name="connsiteY1" fmla="*/ 1863632 h 2711530"/>
              <a:gd name="connsiteX2" fmla="*/ 515389 w 3787946"/>
              <a:gd name="connsiteY2" fmla="*/ 982483 h 2711530"/>
              <a:gd name="connsiteX3" fmla="*/ 1537855 w 3787946"/>
              <a:gd name="connsiteY3" fmla="*/ 325777 h 2711530"/>
              <a:gd name="connsiteX4" fmla="*/ 3416531 w 3787946"/>
              <a:gd name="connsiteY4" fmla="*/ 34832 h 2711530"/>
              <a:gd name="connsiteX5" fmla="*/ 3757354 w 3787946"/>
              <a:gd name="connsiteY5" fmla="*/ 18206 h 2711530"/>
              <a:gd name="connsiteX6" fmla="*/ 3773979 w 3787946"/>
              <a:gd name="connsiteY6" fmla="*/ 27157 h 27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7946" h="2711530">
                <a:moveTo>
                  <a:pt x="0" y="2711530"/>
                </a:moveTo>
                <a:cubicBezTo>
                  <a:pt x="15240" y="2431668"/>
                  <a:pt x="30480" y="2151806"/>
                  <a:pt x="116378" y="1863632"/>
                </a:cubicBezTo>
                <a:cubicBezTo>
                  <a:pt x="202276" y="1575458"/>
                  <a:pt x="278476" y="1238792"/>
                  <a:pt x="515389" y="982483"/>
                </a:cubicBezTo>
                <a:cubicBezTo>
                  <a:pt x="752302" y="726174"/>
                  <a:pt x="1054331" y="483719"/>
                  <a:pt x="1537855" y="325777"/>
                </a:cubicBezTo>
                <a:cubicBezTo>
                  <a:pt x="2021379" y="167835"/>
                  <a:pt x="3045229" y="84708"/>
                  <a:pt x="3416531" y="34832"/>
                </a:cubicBezTo>
                <a:cubicBezTo>
                  <a:pt x="3787833" y="-15044"/>
                  <a:pt x="3768437" y="-2576"/>
                  <a:pt x="3757354" y="18206"/>
                </a:cubicBezTo>
                <a:cubicBezTo>
                  <a:pt x="3816929" y="16927"/>
                  <a:pt x="3770516" y="25292"/>
                  <a:pt x="3773979" y="2715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3E20E4-8467-298F-E08A-17A78D9E9A45}"/>
              </a:ext>
            </a:extLst>
          </p:cNvPr>
          <p:cNvSpPr txBox="1"/>
          <p:nvPr/>
        </p:nvSpPr>
        <p:spPr>
          <a:xfrm>
            <a:off x="5446617" y="4493378"/>
            <a:ext cx="755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/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14AE1-6FD5-7722-6EC1-2C8069F1DCBE}"/>
              </a:ext>
            </a:extLst>
          </p:cNvPr>
          <p:cNvCxnSpPr>
            <a:cxnSpLocks/>
          </p:cNvCxnSpPr>
          <p:nvPr/>
        </p:nvCxnSpPr>
        <p:spPr>
          <a:xfrm flipV="1">
            <a:off x="3989579" y="4082585"/>
            <a:ext cx="741243" cy="215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B80A30-A513-49F5-95E9-DF9EB5E61B68}"/>
              </a:ext>
            </a:extLst>
          </p:cNvPr>
          <p:cNvCxnSpPr>
            <a:cxnSpLocks/>
          </p:cNvCxnSpPr>
          <p:nvPr/>
        </p:nvCxnSpPr>
        <p:spPr>
          <a:xfrm flipV="1">
            <a:off x="4524683" y="3806006"/>
            <a:ext cx="847121" cy="242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18930-3901-D105-85A7-ECCEA30A4B9B}"/>
              </a:ext>
            </a:extLst>
          </p:cNvPr>
          <p:cNvCxnSpPr>
            <a:cxnSpLocks/>
          </p:cNvCxnSpPr>
          <p:nvPr/>
        </p:nvCxnSpPr>
        <p:spPr>
          <a:xfrm flipV="1">
            <a:off x="5086139" y="3684771"/>
            <a:ext cx="876935" cy="25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BAA7AA-4B42-EF57-3B9F-17A72D37A682}"/>
              </a:ext>
            </a:extLst>
          </p:cNvPr>
          <p:cNvCxnSpPr>
            <a:cxnSpLocks/>
          </p:cNvCxnSpPr>
          <p:nvPr/>
        </p:nvCxnSpPr>
        <p:spPr>
          <a:xfrm flipV="1">
            <a:off x="5647038" y="3623051"/>
            <a:ext cx="909767" cy="265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C1A59A-86D3-9A5A-0BD9-993103D4E8D9}"/>
              </a:ext>
            </a:extLst>
          </p:cNvPr>
          <p:cNvCxnSpPr>
            <a:cxnSpLocks/>
          </p:cNvCxnSpPr>
          <p:nvPr/>
        </p:nvCxnSpPr>
        <p:spPr>
          <a:xfrm flipV="1">
            <a:off x="6228927" y="3595435"/>
            <a:ext cx="917434" cy="262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A3DB6-68A5-3BBE-DB22-A701BFDB28EE}"/>
              </a:ext>
            </a:extLst>
          </p:cNvPr>
          <p:cNvCxnSpPr>
            <a:cxnSpLocks/>
          </p:cNvCxnSpPr>
          <p:nvPr/>
        </p:nvCxnSpPr>
        <p:spPr>
          <a:xfrm flipV="1">
            <a:off x="6797364" y="4296458"/>
            <a:ext cx="679551" cy="196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36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18499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26640</TotalTime>
  <Words>2797</Words>
  <Application>Microsoft Macintosh PowerPoint</Application>
  <PresentationFormat>Widescreen</PresentationFormat>
  <Paragraphs>478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ROC Curve (I)</vt:lpstr>
      <vt:lpstr>ROC Curve (II) - Derivation</vt:lpstr>
      <vt:lpstr>ROC Curve (III) - Derivation</vt:lpstr>
      <vt:lpstr>ROC Curve (IV) – AUC (Area Under the Curve)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Michelucci Umberto HSLU I</cp:lastModifiedBy>
  <cp:revision>411</cp:revision>
  <cp:lastPrinted>2022-04-11T14:30:26Z</cp:lastPrinted>
  <dcterms:created xsi:type="dcterms:W3CDTF">2022-03-17T21:53:06Z</dcterms:created>
  <dcterms:modified xsi:type="dcterms:W3CDTF">2023-10-02T17:19:53Z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2023-10-02T17:19:04Z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e30ef17c-b6df-4beb-8bf5-45ddb2b6701c</vt:lpwstr>
  </property>
  <property fmtid="{D5CDD505-2E9C-101B-9397-08002B2CF9AE}" pid="8" name="MSIP_Label_e8b0afbd-3cf7-4707-aee4-8dc9d855de29_ContentBits">
    <vt:lpwstr>0</vt:lpwstr>
  </property>
</Properties>
</file>